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97" r:id="rId4"/>
    <p:sldId id="295" r:id="rId5"/>
    <p:sldId id="293" r:id="rId6"/>
    <p:sldId id="294" r:id="rId7"/>
    <p:sldId id="296" r:id="rId8"/>
    <p:sldId id="270" r:id="rId9"/>
  </p:sldIdLst>
  <p:sldSz cx="18288000" cy="10287000"/>
  <p:notesSz cx="6858000" cy="9144000"/>
  <p:embeddedFontLst>
    <p:embeddedFont>
      <p:font typeface="Fira sans" panose="020B05030500000200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vijetli stil 2 - Isticanj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rednji stil 1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10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ša Smolić Ročak" userId="74891925-5da5-4898-b9b7-daf113f05b18" providerId="ADAL" clId="{94E81A0B-7661-425B-AC90-295CB155E014}"/>
    <pc:docChg chg="undo custSel addSld delSld modSld">
      <pc:chgData name="Nataša Smolić Ročak" userId="74891925-5da5-4898-b9b7-daf113f05b18" providerId="ADAL" clId="{94E81A0B-7661-425B-AC90-295CB155E014}" dt="2026-08-18T06:24:17.483" v="1328" actId="20577"/>
      <pc:docMkLst>
        <pc:docMk/>
      </pc:docMkLst>
      <pc:sldChg chg="modSp mod">
        <pc:chgData name="Nataša Smolić Ročak" userId="74891925-5da5-4898-b9b7-daf113f05b18" providerId="ADAL" clId="{94E81A0B-7661-425B-AC90-295CB155E014}" dt="2026-08-04T10:15:29.084" v="554" actId="20577"/>
        <pc:sldMkLst>
          <pc:docMk/>
          <pc:sldMk cId="0" sldId="256"/>
        </pc:sldMkLst>
        <pc:spChg chg="mod">
          <ac:chgData name="Nataša Smolić Ročak" userId="74891925-5da5-4898-b9b7-daf113f05b18" providerId="ADAL" clId="{94E81A0B-7661-425B-AC90-295CB155E014}" dt="2026-07-27T08:46:58.018" v="174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Nataša Smolić Ročak" userId="74891925-5da5-4898-b9b7-daf113f05b18" providerId="ADAL" clId="{94E81A0B-7661-425B-AC90-295CB155E014}" dt="2026-08-04T10:15:29.084" v="554" actId="20577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Nataša Smolić Ročak" userId="74891925-5da5-4898-b9b7-daf113f05b18" providerId="ADAL" clId="{94E81A0B-7661-425B-AC90-295CB155E014}" dt="2026-08-10T12:14:41.234" v="1076"/>
        <pc:sldMkLst>
          <pc:docMk/>
          <pc:sldMk cId="0" sldId="257"/>
        </pc:sldMkLst>
        <pc:spChg chg="mod">
          <ac:chgData name="Nataša Smolić Ročak" userId="74891925-5da5-4898-b9b7-daf113f05b18" providerId="ADAL" clId="{94E81A0B-7661-425B-AC90-295CB155E014}" dt="2026-08-10T12:14:41.234" v="1076"/>
          <ac:spMkLst>
            <pc:docMk/>
            <pc:sldMk cId="0" sldId="257"/>
            <ac:spMk id="8" creationId="{00000000-0000-0000-0000-000000000000}"/>
          </ac:spMkLst>
        </pc:spChg>
      </pc:sldChg>
      <pc:sldChg chg="modSp add mod">
        <pc:chgData name="Nataša Smolić Ročak" userId="74891925-5da5-4898-b9b7-daf113f05b18" providerId="ADAL" clId="{94E81A0B-7661-425B-AC90-295CB155E014}" dt="2026-08-18T06:23:11.237" v="1262"/>
        <pc:sldMkLst>
          <pc:docMk/>
          <pc:sldMk cId="612250376" sldId="293"/>
        </pc:sldMkLst>
        <pc:spChg chg="mod">
          <ac:chgData name="Nataša Smolić Ročak" userId="74891925-5da5-4898-b9b7-daf113f05b18" providerId="ADAL" clId="{94E81A0B-7661-425B-AC90-295CB155E014}" dt="2026-08-18T06:23:11.237" v="1262"/>
          <ac:spMkLst>
            <pc:docMk/>
            <pc:sldMk cId="612250376" sldId="293"/>
            <ac:spMk id="8" creationId="{637A7AC5-5750-0929-6AA4-968C4E816C9D}"/>
          </ac:spMkLst>
        </pc:spChg>
      </pc:sldChg>
      <pc:sldChg chg="modSp add mod">
        <pc:chgData name="Nataša Smolić Ročak" userId="74891925-5da5-4898-b9b7-daf113f05b18" providerId="ADAL" clId="{94E81A0B-7661-425B-AC90-295CB155E014}" dt="2026-08-18T06:23:00.044" v="1249" actId="21"/>
        <pc:sldMkLst>
          <pc:docMk/>
          <pc:sldMk cId="3559479420" sldId="294"/>
        </pc:sldMkLst>
        <pc:spChg chg="mod">
          <ac:chgData name="Nataša Smolić Ročak" userId="74891925-5da5-4898-b9b7-daf113f05b18" providerId="ADAL" clId="{94E81A0B-7661-425B-AC90-295CB155E014}" dt="2026-08-18T06:23:00.044" v="1249" actId="21"/>
          <ac:spMkLst>
            <pc:docMk/>
            <pc:sldMk cId="3559479420" sldId="294"/>
            <ac:spMk id="8" creationId="{D0A951A4-5F8D-085F-84BC-2702C5E6EB8C}"/>
          </ac:spMkLst>
        </pc:spChg>
      </pc:sldChg>
      <pc:sldChg chg="addSp delSp modSp add mod">
        <pc:chgData name="Nataša Smolić Ročak" userId="74891925-5da5-4898-b9b7-daf113f05b18" providerId="ADAL" clId="{94E81A0B-7661-425B-AC90-295CB155E014}" dt="2026-08-17T18:40:19.534" v="1081" actId="20577"/>
        <pc:sldMkLst>
          <pc:docMk/>
          <pc:sldMk cId="3410348885" sldId="295"/>
        </pc:sldMkLst>
        <pc:spChg chg="mod">
          <ac:chgData name="Nataša Smolić Ročak" userId="74891925-5da5-4898-b9b7-daf113f05b18" providerId="ADAL" clId="{94E81A0B-7661-425B-AC90-295CB155E014}" dt="2026-08-17T18:40:19.534" v="1081" actId="20577"/>
          <ac:spMkLst>
            <pc:docMk/>
            <pc:sldMk cId="3410348885" sldId="295"/>
            <ac:spMk id="8" creationId="{9274D8A3-AEF0-099E-4351-1B2A5007F278}"/>
          </ac:spMkLst>
        </pc:spChg>
      </pc:sldChg>
      <pc:sldChg chg="modSp add mod">
        <pc:chgData name="Nataša Smolić Ročak" userId="74891925-5da5-4898-b9b7-daf113f05b18" providerId="ADAL" clId="{94E81A0B-7661-425B-AC90-295CB155E014}" dt="2026-08-18T06:24:17.483" v="1328" actId="20577"/>
        <pc:sldMkLst>
          <pc:docMk/>
          <pc:sldMk cId="3881410148" sldId="296"/>
        </pc:sldMkLst>
        <pc:spChg chg="mod">
          <ac:chgData name="Nataša Smolić Ročak" userId="74891925-5da5-4898-b9b7-daf113f05b18" providerId="ADAL" clId="{94E81A0B-7661-425B-AC90-295CB155E014}" dt="2026-08-18T06:24:17.483" v="1328" actId="20577"/>
          <ac:spMkLst>
            <pc:docMk/>
            <pc:sldMk cId="3881410148" sldId="296"/>
            <ac:spMk id="8" creationId="{6BB837DC-CD95-BF4B-DEA5-D3CC6B41A79F}"/>
          </ac:spMkLst>
        </pc:spChg>
      </pc:sldChg>
      <pc:sldChg chg="new del">
        <pc:chgData name="Nataša Smolić Ročak" userId="74891925-5da5-4898-b9b7-daf113f05b18" providerId="ADAL" clId="{94E81A0B-7661-425B-AC90-295CB155E014}" dt="2026-08-18T06:17:18.340" v="1193" actId="680"/>
        <pc:sldMkLst>
          <pc:docMk/>
          <pc:sldMk cId="1633298080" sldId="297"/>
        </pc:sldMkLst>
      </pc:sldChg>
      <pc:sldChg chg="modSp add mod">
        <pc:chgData name="Nataša Smolić Ročak" userId="74891925-5da5-4898-b9b7-daf113f05b18" providerId="ADAL" clId="{94E81A0B-7661-425B-AC90-295CB155E014}" dt="2026-08-18T06:22:00.982" v="1248" actId="20577"/>
        <pc:sldMkLst>
          <pc:docMk/>
          <pc:sldMk cId="2687586825" sldId="297"/>
        </pc:sldMkLst>
        <pc:spChg chg="mod">
          <ac:chgData name="Nataša Smolić Ročak" userId="74891925-5da5-4898-b9b7-daf113f05b18" providerId="ADAL" clId="{94E81A0B-7661-425B-AC90-295CB155E014}" dt="2026-08-18T06:22:00.982" v="1248" actId="20577"/>
          <ac:spMkLst>
            <pc:docMk/>
            <pc:sldMk cId="2687586825" sldId="297"/>
            <ac:spMk id="8" creationId="{3B0AA87C-B302-6AAB-62D8-F6320D470AE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2941694" y="3262696"/>
            <a:ext cx="5374881" cy="7052879"/>
          </a:xfrm>
          <a:custGeom>
            <a:avLst/>
            <a:gdLst/>
            <a:ahLst/>
            <a:cxnLst/>
            <a:rect l="l" t="t" r="r" b="b"/>
            <a:pathLst>
              <a:path w="5374881" h="7052879">
                <a:moveTo>
                  <a:pt x="5374881" y="0"/>
                </a:moveTo>
                <a:lnTo>
                  <a:pt x="0" y="0"/>
                </a:lnTo>
                <a:lnTo>
                  <a:pt x="0" y="7052879"/>
                </a:lnTo>
                <a:lnTo>
                  <a:pt x="5374881" y="7052879"/>
                </a:lnTo>
                <a:lnTo>
                  <a:pt x="53748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r-HR" dirty="0"/>
          </a:p>
        </p:txBody>
      </p:sp>
      <p:sp>
        <p:nvSpPr>
          <p:cNvPr id="3" name="Freeform 3"/>
          <p:cNvSpPr/>
          <p:nvPr/>
        </p:nvSpPr>
        <p:spPr>
          <a:xfrm flipV="1">
            <a:off x="0" y="0"/>
            <a:ext cx="5374881" cy="7052879"/>
          </a:xfrm>
          <a:custGeom>
            <a:avLst/>
            <a:gdLst/>
            <a:ahLst/>
            <a:cxnLst/>
            <a:rect l="l" t="t" r="r" b="b"/>
            <a:pathLst>
              <a:path w="5374881" h="7052879">
                <a:moveTo>
                  <a:pt x="0" y="7052879"/>
                </a:moveTo>
                <a:lnTo>
                  <a:pt x="5374881" y="7052879"/>
                </a:lnTo>
                <a:lnTo>
                  <a:pt x="5374881" y="0"/>
                </a:lnTo>
                <a:lnTo>
                  <a:pt x="0" y="0"/>
                </a:lnTo>
                <a:lnTo>
                  <a:pt x="0" y="705287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r-HR" dirty="0"/>
          </a:p>
        </p:txBody>
      </p:sp>
      <p:sp>
        <p:nvSpPr>
          <p:cNvPr id="4" name="TextBox 4"/>
          <p:cNvSpPr txBox="1"/>
          <p:nvPr/>
        </p:nvSpPr>
        <p:spPr>
          <a:xfrm>
            <a:off x="4332575" y="3526439"/>
            <a:ext cx="9651425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hr-HR" sz="4400" b="1" dirty="0">
                <a:solidFill>
                  <a:srgbClr val="055C9D"/>
                </a:solidFill>
                <a:latin typeface="Aptos" panose="020B0004020202020204" pitchFamily="34" charset="0"/>
                <a:ea typeface="Atkinson Hyperlegible Bold"/>
                <a:cs typeface="Atkinson Hyperlegible Bold"/>
                <a:sym typeface="Atkinson Hyperlegible Bold"/>
              </a:rPr>
              <a:t>Prijedlog zakona o dopuni Zakona o posebnim pravima iz mirovinskog osiguranja zaposlenika na poslovima razminiranja, s Konačnim prijedlogom zakona</a:t>
            </a:r>
            <a:endParaRPr lang="en-US" sz="4400" b="1" dirty="0">
              <a:solidFill>
                <a:srgbClr val="055C9D"/>
              </a:solidFill>
              <a:latin typeface="Fira sans" panose="020B0503050000020004" pitchFamily="34" charset="0"/>
              <a:ea typeface="Atkinson Hyperlegible Bold"/>
              <a:cs typeface="Atkinson Hyperlegible Bold"/>
              <a:sym typeface="Atkinson Hyperlegible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11795" y="4388755"/>
            <a:ext cx="8741887" cy="2664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130"/>
              </a:lnSpc>
            </a:pPr>
            <a:endParaRPr dirty="0"/>
          </a:p>
        </p:txBody>
      </p:sp>
      <p:sp>
        <p:nvSpPr>
          <p:cNvPr id="6" name="Freeform 6"/>
          <p:cNvSpPr/>
          <p:nvPr/>
        </p:nvSpPr>
        <p:spPr>
          <a:xfrm>
            <a:off x="13359444" y="327770"/>
            <a:ext cx="3899856" cy="700930"/>
          </a:xfrm>
          <a:custGeom>
            <a:avLst/>
            <a:gdLst/>
            <a:ahLst/>
            <a:cxnLst/>
            <a:rect l="l" t="t" r="r" b="b"/>
            <a:pathLst>
              <a:path w="3899856" h="700930">
                <a:moveTo>
                  <a:pt x="0" y="0"/>
                </a:moveTo>
                <a:lnTo>
                  <a:pt x="3899856" y="0"/>
                </a:lnTo>
                <a:lnTo>
                  <a:pt x="3899856" y="700930"/>
                </a:lnTo>
                <a:lnTo>
                  <a:pt x="0" y="7009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7" name="TextBox 7"/>
          <p:cNvSpPr txBox="1"/>
          <p:nvPr/>
        </p:nvSpPr>
        <p:spPr>
          <a:xfrm>
            <a:off x="1028700" y="8870424"/>
            <a:ext cx="3834193" cy="402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5"/>
              </a:lnSpc>
            </a:pPr>
            <a:r>
              <a:rPr lang="hr-HR" sz="2354" b="1" dirty="0">
                <a:solidFill>
                  <a:srgbClr val="055C9D"/>
                </a:solidFill>
                <a:latin typeface="Aptos" panose="020B0004020202020204" pitchFamily="34" charset="0"/>
                <a:ea typeface="Atkinson Hyperlegible Bold"/>
                <a:cs typeface="Atkinson Hyperlegible Bold"/>
                <a:sym typeface="Atkinson Hyperlegible Bold"/>
              </a:rPr>
              <a:t>kolovoz 2026.</a:t>
            </a:r>
            <a:endParaRPr lang="en-US" sz="2354" b="1" dirty="0">
              <a:solidFill>
                <a:srgbClr val="055C9D"/>
              </a:solidFill>
              <a:latin typeface="Aptos" panose="020B0004020202020204" pitchFamily="34" charset="0"/>
              <a:ea typeface="Atkinson Hyperlegible Bold"/>
              <a:cs typeface="Atkinson Hyperlegible Bold"/>
              <a:sym typeface="Atkinson Hyperlegible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41218" y="7396"/>
            <a:ext cx="5374881" cy="10315575"/>
            <a:chOff x="0" y="0"/>
            <a:chExt cx="7166509" cy="13754100"/>
          </a:xfrm>
        </p:grpSpPr>
        <p:sp>
          <p:nvSpPr>
            <p:cNvPr id="3" name="Freeform 3"/>
            <p:cNvSpPr/>
            <p:nvPr/>
          </p:nvSpPr>
          <p:spPr>
            <a:xfrm flipH="1">
              <a:off x="0" y="4350261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7166509" y="0"/>
                  </a:moveTo>
                  <a:lnTo>
                    <a:pt x="0" y="0"/>
                  </a:lnTo>
                  <a:lnTo>
                    <a:pt x="0" y="9403839"/>
                  </a:lnTo>
                  <a:lnTo>
                    <a:pt x="7166509" y="9403839"/>
                  </a:lnTo>
                  <a:lnTo>
                    <a:pt x="716650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" name="Freeform 4"/>
            <p:cNvSpPr/>
            <p:nvPr/>
          </p:nvSpPr>
          <p:spPr>
            <a:xfrm flipV="1">
              <a:off x="0" y="0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0" y="9403839"/>
                  </a:moveTo>
                  <a:lnTo>
                    <a:pt x="7166509" y="9403839"/>
                  </a:lnTo>
                  <a:lnTo>
                    <a:pt x="7166509" y="0"/>
                  </a:lnTo>
                  <a:lnTo>
                    <a:pt x="0" y="0"/>
                  </a:lnTo>
                  <a:lnTo>
                    <a:pt x="0" y="940383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16721784" y="6210528"/>
            <a:ext cx="1075032" cy="3047772"/>
          </a:xfrm>
          <a:custGeom>
            <a:avLst/>
            <a:gdLst/>
            <a:ahLst/>
            <a:cxnLst/>
            <a:rect l="l" t="t" r="r" b="b"/>
            <a:pathLst>
              <a:path w="1075032" h="3047772">
                <a:moveTo>
                  <a:pt x="0" y="0"/>
                </a:moveTo>
                <a:lnTo>
                  <a:pt x="1075032" y="0"/>
                </a:lnTo>
                <a:lnTo>
                  <a:pt x="1075032" y="3047772"/>
                </a:lnTo>
                <a:lnTo>
                  <a:pt x="0" y="3047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6" name="Freeform 6"/>
          <p:cNvSpPr/>
          <p:nvPr/>
        </p:nvSpPr>
        <p:spPr>
          <a:xfrm>
            <a:off x="13359444" y="327770"/>
            <a:ext cx="3899856" cy="700930"/>
          </a:xfrm>
          <a:custGeom>
            <a:avLst/>
            <a:gdLst/>
            <a:ahLst/>
            <a:cxnLst/>
            <a:rect l="l" t="t" r="r" b="b"/>
            <a:pathLst>
              <a:path w="3899856" h="700930">
                <a:moveTo>
                  <a:pt x="0" y="0"/>
                </a:moveTo>
                <a:lnTo>
                  <a:pt x="3899856" y="0"/>
                </a:lnTo>
                <a:lnTo>
                  <a:pt x="3899856" y="700930"/>
                </a:lnTo>
                <a:lnTo>
                  <a:pt x="0" y="700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8" name="TextBox 8"/>
          <p:cNvSpPr txBox="1"/>
          <p:nvPr/>
        </p:nvSpPr>
        <p:spPr>
          <a:xfrm>
            <a:off x="3880807" y="1257300"/>
            <a:ext cx="12840977" cy="9541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ctr"/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Zakon o posebnim pravima iz mirovinskog osiguranja zaposlenika na poslovima razminiranja</a:t>
            </a: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b="1" dirty="0">
                <a:latin typeface="Aptos" panose="020B0004020202020204" pitchFamily="34" charset="0"/>
              </a:rPr>
              <a:t>poseban propis </a:t>
            </a:r>
            <a:r>
              <a:rPr lang="hr-HR" sz="2800" dirty="0">
                <a:latin typeface="Aptos" panose="020B0004020202020204" pitchFamily="34" charset="0"/>
              </a:rPr>
              <a:t>kojim</a:t>
            </a:r>
            <a:r>
              <a:rPr lang="hr-HR" sz="2800" b="1" dirty="0">
                <a:latin typeface="Aptos" panose="020B0004020202020204" pitchFamily="34" charset="0"/>
              </a:rPr>
              <a:t> </a:t>
            </a:r>
            <a:r>
              <a:rPr lang="hr-HR" sz="2800" dirty="0">
                <a:latin typeface="Aptos" panose="020B0004020202020204" pitchFamily="34" charset="0"/>
              </a:rPr>
              <a:t>je za zaposlenike na poslovima razminiranja uređeno ostvarivanje prava na starosnu mirovinu </a:t>
            </a:r>
            <a:r>
              <a:rPr lang="hr-HR" sz="2800" b="1" dirty="0">
                <a:latin typeface="Aptos" panose="020B0004020202020204" pitchFamily="34" charset="0"/>
              </a:rPr>
              <a:t>pod povoljnijim uvjetima </a:t>
            </a:r>
            <a:r>
              <a:rPr lang="hr-HR" sz="2800" dirty="0">
                <a:latin typeface="Aptos" panose="020B0004020202020204" pitchFamily="34" charset="0"/>
              </a:rPr>
              <a:t>u odnosu na Zakon o mirovinskom osiguranju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algn="just"/>
            <a:r>
              <a:rPr lang="hr-HR" sz="2800" b="1" dirty="0">
                <a:latin typeface="Aptos" panose="020B0004020202020204" pitchFamily="34" charset="0"/>
              </a:rPr>
              <a:t>        Pravo na starosnu mirovinu </a:t>
            </a:r>
          </a:p>
          <a:p>
            <a:pPr algn="just"/>
            <a:endParaRPr lang="hr-HR" sz="2800" b="1" dirty="0">
              <a:latin typeface="Aptos" panose="020B0004020202020204" pitchFamily="34" charset="0"/>
            </a:endParaRPr>
          </a:p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hr-HR" sz="2800" dirty="0">
                <a:latin typeface="Aptos" panose="020B0004020202020204" pitchFamily="34" charset="0"/>
              </a:rPr>
              <a:t>bez obzira na godine života, ako imaju navršenih 25 godina mirovinskog staža, od čega najmanje 8 godina stvarno provedenih na poslovima  razminiranja</a:t>
            </a: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hr-HR" sz="2800" dirty="0">
                <a:latin typeface="Aptos" panose="020B0004020202020204" pitchFamily="34" charset="0"/>
              </a:rPr>
              <a:t>u uvjet od 8 godina staža osiguranja priznaje se i vrijeme provedeno u Domovinskom ratu u jednostrukom trajanju.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*Napomena: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Zakon o </a:t>
            </a:r>
            <a:r>
              <a:rPr kumimoji="0" lang="hr-H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protuminskom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djelovanju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propisuje pravo na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invalidsku mirovinu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(prema propisu koji uređuje prava djelatnih vojnih osoba, policijskih službenika i ovlaštenih sl. osoba) i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obiteljsku mirovinu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(prema propisu koji uređuje prava hrvatskih branitelja iz Domovinskog rata)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3200" dirty="0">
              <a:latin typeface="Aptos" panose="020B0004020202020204" pitchFamily="34" charset="0"/>
            </a:endParaRPr>
          </a:p>
          <a:p>
            <a:pPr marL="1485900" lvl="2" indent="-571500">
              <a:buFont typeface="Wingdings" panose="05000000000000000000" pitchFamily="2" charset="2"/>
              <a:buChar char="Ø"/>
            </a:pPr>
            <a:endParaRPr lang="hr-HR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4E994-EE7A-15B8-9CF3-09A654A74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617D938-4B5D-6392-0FFC-3AED87FFAC42}"/>
              </a:ext>
            </a:extLst>
          </p:cNvPr>
          <p:cNvGrpSpPr/>
          <p:nvPr/>
        </p:nvGrpSpPr>
        <p:grpSpPr>
          <a:xfrm>
            <a:off x="-2241218" y="7396"/>
            <a:ext cx="5374881" cy="10315575"/>
            <a:chOff x="0" y="0"/>
            <a:chExt cx="7166509" cy="13754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011D533-14B9-F994-FE8F-C8FCDECB0078}"/>
                </a:ext>
              </a:extLst>
            </p:cNvPr>
            <p:cNvSpPr/>
            <p:nvPr/>
          </p:nvSpPr>
          <p:spPr>
            <a:xfrm flipH="1">
              <a:off x="0" y="4350261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7166509" y="0"/>
                  </a:moveTo>
                  <a:lnTo>
                    <a:pt x="0" y="0"/>
                  </a:lnTo>
                  <a:lnTo>
                    <a:pt x="0" y="9403839"/>
                  </a:lnTo>
                  <a:lnTo>
                    <a:pt x="7166509" y="9403839"/>
                  </a:lnTo>
                  <a:lnTo>
                    <a:pt x="716650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1FFC96D-B515-A3D6-1A44-A0E6A9FED3D1}"/>
                </a:ext>
              </a:extLst>
            </p:cNvPr>
            <p:cNvSpPr/>
            <p:nvPr/>
          </p:nvSpPr>
          <p:spPr>
            <a:xfrm flipV="1">
              <a:off x="0" y="0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0" y="9403839"/>
                  </a:moveTo>
                  <a:lnTo>
                    <a:pt x="7166509" y="9403839"/>
                  </a:lnTo>
                  <a:lnTo>
                    <a:pt x="7166509" y="0"/>
                  </a:lnTo>
                  <a:lnTo>
                    <a:pt x="0" y="0"/>
                  </a:lnTo>
                  <a:lnTo>
                    <a:pt x="0" y="940383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50D939D-B8B6-A0F6-90E8-734D993A140F}"/>
              </a:ext>
            </a:extLst>
          </p:cNvPr>
          <p:cNvSpPr/>
          <p:nvPr/>
        </p:nvSpPr>
        <p:spPr>
          <a:xfrm>
            <a:off x="16721784" y="6210528"/>
            <a:ext cx="1075032" cy="3047772"/>
          </a:xfrm>
          <a:custGeom>
            <a:avLst/>
            <a:gdLst/>
            <a:ahLst/>
            <a:cxnLst/>
            <a:rect l="l" t="t" r="r" b="b"/>
            <a:pathLst>
              <a:path w="1075032" h="3047772">
                <a:moveTo>
                  <a:pt x="0" y="0"/>
                </a:moveTo>
                <a:lnTo>
                  <a:pt x="1075032" y="0"/>
                </a:lnTo>
                <a:lnTo>
                  <a:pt x="1075032" y="3047772"/>
                </a:lnTo>
                <a:lnTo>
                  <a:pt x="0" y="3047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9B7A5F5-462C-B743-B36E-B49D2C52793C}"/>
              </a:ext>
            </a:extLst>
          </p:cNvPr>
          <p:cNvSpPr/>
          <p:nvPr/>
        </p:nvSpPr>
        <p:spPr>
          <a:xfrm>
            <a:off x="13359444" y="327770"/>
            <a:ext cx="3899856" cy="700930"/>
          </a:xfrm>
          <a:custGeom>
            <a:avLst/>
            <a:gdLst/>
            <a:ahLst/>
            <a:cxnLst/>
            <a:rect l="l" t="t" r="r" b="b"/>
            <a:pathLst>
              <a:path w="3899856" h="700930">
                <a:moveTo>
                  <a:pt x="0" y="0"/>
                </a:moveTo>
                <a:lnTo>
                  <a:pt x="3899856" y="0"/>
                </a:lnTo>
                <a:lnTo>
                  <a:pt x="3899856" y="700930"/>
                </a:lnTo>
                <a:lnTo>
                  <a:pt x="0" y="700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B0AA87C-B302-6AAB-62D8-F6320D470AE7}"/>
              </a:ext>
            </a:extLst>
          </p:cNvPr>
          <p:cNvSpPr txBox="1"/>
          <p:nvPr/>
        </p:nvSpPr>
        <p:spPr>
          <a:xfrm>
            <a:off x="3880807" y="1257300"/>
            <a:ext cx="12840977" cy="6555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ctr"/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Zakon o posebnim pravima iz mirovinskog osiguranja zaposlenika na poslovima razminiranja</a:t>
            </a:r>
          </a:p>
          <a:p>
            <a:pPr algn="ctr"/>
            <a:endParaRPr lang="hr-H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Ukupan broj korisnika starosne mirovine </a:t>
            </a:r>
            <a:r>
              <a:rPr kumimoji="0" lang="hr-H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u svibnju 2026. </a:t>
            </a:r>
            <a:r>
              <a:rPr kumimoji="0" lang="hr-H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– 719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Prosječan iznos mirovine </a:t>
            </a:r>
            <a:r>
              <a:rPr kumimoji="0" lang="hr-HR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u svibnju 2026. </a:t>
            </a:r>
            <a:r>
              <a:rPr kumimoji="0" lang="hr-H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– 1.092,21  €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Prosječno ostvareni mirovinski staž – 33 godine i 2 mjeseca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3200" dirty="0">
              <a:latin typeface="Aptos" panose="020B0004020202020204" pitchFamily="34" charset="0"/>
            </a:endParaRPr>
          </a:p>
          <a:p>
            <a:pPr marL="1485900" lvl="2" indent="-571500">
              <a:buFont typeface="Wingdings" panose="05000000000000000000" pitchFamily="2" charset="2"/>
              <a:buChar char="Ø"/>
            </a:pP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2687586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19977-ED0F-639B-FD10-685EAB4E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18C7626-A6E7-563A-6DD3-0D4DB7BAE85C}"/>
              </a:ext>
            </a:extLst>
          </p:cNvPr>
          <p:cNvGrpSpPr/>
          <p:nvPr/>
        </p:nvGrpSpPr>
        <p:grpSpPr>
          <a:xfrm>
            <a:off x="-2241218" y="7396"/>
            <a:ext cx="5374881" cy="10315575"/>
            <a:chOff x="0" y="0"/>
            <a:chExt cx="7166509" cy="13754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2F0E34D-EE0D-62E3-013A-0869CEAE103D}"/>
                </a:ext>
              </a:extLst>
            </p:cNvPr>
            <p:cNvSpPr/>
            <p:nvPr/>
          </p:nvSpPr>
          <p:spPr>
            <a:xfrm flipH="1">
              <a:off x="0" y="4350261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7166509" y="0"/>
                  </a:moveTo>
                  <a:lnTo>
                    <a:pt x="0" y="0"/>
                  </a:lnTo>
                  <a:lnTo>
                    <a:pt x="0" y="9403839"/>
                  </a:lnTo>
                  <a:lnTo>
                    <a:pt x="7166509" y="9403839"/>
                  </a:lnTo>
                  <a:lnTo>
                    <a:pt x="716650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A91491-8CAB-EC18-5E9B-5BCBA1E8EF7A}"/>
                </a:ext>
              </a:extLst>
            </p:cNvPr>
            <p:cNvSpPr/>
            <p:nvPr/>
          </p:nvSpPr>
          <p:spPr>
            <a:xfrm flipV="1">
              <a:off x="0" y="0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0" y="9403839"/>
                  </a:moveTo>
                  <a:lnTo>
                    <a:pt x="7166509" y="9403839"/>
                  </a:lnTo>
                  <a:lnTo>
                    <a:pt x="7166509" y="0"/>
                  </a:lnTo>
                  <a:lnTo>
                    <a:pt x="0" y="0"/>
                  </a:lnTo>
                  <a:lnTo>
                    <a:pt x="0" y="940383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BC4F98D9-9422-C1F6-8647-C91EB01F4C73}"/>
              </a:ext>
            </a:extLst>
          </p:cNvPr>
          <p:cNvSpPr/>
          <p:nvPr/>
        </p:nvSpPr>
        <p:spPr>
          <a:xfrm>
            <a:off x="16721784" y="6210528"/>
            <a:ext cx="1075032" cy="3047772"/>
          </a:xfrm>
          <a:custGeom>
            <a:avLst/>
            <a:gdLst/>
            <a:ahLst/>
            <a:cxnLst/>
            <a:rect l="l" t="t" r="r" b="b"/>
            <a:pathLst>
              <a:path w="1075032" h="3047772">
                <a:moveTo>
                  <a:pt x="0" y="0"/>
                </a:moveTo>
                <a:lnTo>
                  <a:pt x="1075032" y="0"/>
                </a:lnTo>
                <a:lnTo>
                  <a:pt x="1075032" y="3047772"/>
                </a:lnTo>
                <a:lnTo>
                  <a:pt x="0" y="3047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84893F9-0519-19E1-2780-E9A78FFB57D6}"/>
              </a:ext>
            </a:extLst>
          </p:cNvPr>
          <p:cNvSpPr/>
          <p:nvPr/>
        </p:nvSpPr>
        <p:spPr>
          <a:xfrm>
            <a:off x="13359444" y="327770"/>
            <a:ext cx="3899856" cy="700930"/>
          </a:xfrm>
          <a:custGeom>
            <a:avLst/>
            <a:gdLst/>
            <a:ahLst/>
            <a:cxnLst/>
            <a:rect l="l" t="t" r="r" b="b"/>
            <a:pathLst>
              <a:path w="3899856" h="700930">
                <a:moveTo>
                  <a:pt x="0" y="0"/>
                </a:moveTo>
                <a:lnTo>
                  <a:pt x="3899856" y="0"/>
                </a:lnTo>
                <a:lnTo>
                  <a:pt x="3899856" y="700930"/>
                </a:lnTo>
                <a:lnTo>
                  <a:pt x="0" y="700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274D8A3-AEF0-099E-4351-1B2A5007F278}"/>
              </a:ext>
            </a:extLst>
          </p:cNvPr>
          <p:cNvSpPr txBox="1"/>
          <p:nvPr/>
        </p:nvSpPr>
        <p:spPr>
          <a:xfrm>
            <a:off x="3880807" y="1257300"/>
            <a:ext cx="12840977" cy="9664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dirty="0">
                <a:latin typeface="Aptos" panose="020B0004020202020204" pitchFamily="34" charset="0"/>
              </a:rPr>
              <a:t>U prosincu 2025. godine </a:t>
            </a:r>
            <a:r>
              <a:rPr lang="hr-HR" sz="2800" b="1" dirty="0">
                <a:latin typeface="Aptos" panose="020B0004020202020204" pitchFamily="34" charset="0"/>
              </a:rPr>
              <a:t>uspješno je završeno razminiranje </a:t>
            </a:r>
            <a:r>
              <a:rPr lang="hr-HR" sz="2800" dirty="0">
                <a:latin typeface="Aptos" panose="020B0004020202020204" pitchFamily="34" charset="0"/>
              </a:rPr>
              <a:t>te je Republika Hrvatska u ožujku 2026. službeno postala </a:t>
            </a:r>
            <a:r>
              <a:rPr lang="hr-HR" sz="2800" b="1" dirty="0">
                <a:latin typeface="Aptos" panose="020B0004020202020204" pitchFamily="34" charset="0"/>
              </a:rPr>
              <a:t>zemlja bez minske opasnosti  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2800" b="1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dirty="0">
                <a:latin typeface="Aptos" panose="020B0004020202020204" pitchFamily="34" charset="0"/>
              </a:rPr>
              <a:t>Postignuti cilj </a:t>
            </a:r>
            <a:r>
              <a:rPr lang="hr-HR" sz="2800" b="1" dirty="0">
                <a:latin typeface="Aptos" panose="020B0004020202020204" pitchFamily="34" charset="0"/>
              </a:rPr>
              <a:t>rezultat je dugogodišnjeg predanog rada pirotehničara i svih sudionika</a:t>
            </a:r>
            <a:r>
              <a:rPr lang="hr-HR" sz="2800" dirty="0">
                <a:latin typeface="Aptos" panose="020B0004020202020204" pitchFamily="34" charset="0"/>
              </a:rPr>
              <a:t> sustava </a:t>
            </a:r>
            <a:r>
              <a:rPr lang="hr-HR" sz="2800" dirty="0" err="1">
                <a:latin typeface="Aptos" panose="020B0004020202020204" pitchFamily="34" charset="0"/>
              </a:rPr>
              <a:t>protuminskog</a:t>
            </a:r>
            <a:r>
              <a:rPr lang="hr-HR" sz="2800" dirty="0">
                <a:latin typeface="Aptos" panose="020B0004020202020204" pitchFamily="34" charset="0"/>
              </a:rPr>
              <a:t> djelovanja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dirty="0">
                <a:latin typeface="Aptos" panose="020B0004020202020204" pitchFamily="34" charset="0"/>
              </a:rPr>
              <a:t>Većina dionika hrvatskog sustava </a:t>
            </a:r>
            <a:r>
              <a:rPr lang="hr-HR" sz="2800" dirty="0" err="1">
                <a:latin typeface="Aptos" panose="020B0004020202020204" pitchFamily="34" charset="0"/>
              </a:rPr>
              <a:t>protuminskog</a:t>
            </a:r>
            <a:r>
              <a:rPr lang="hr-HR" sz="2800" dirty="0">
                <a:latin typeface="Aptos" panose="020B0004020202020204" pitchFamily="34" charset="0"/>
              </a:rPr>
              <a:t> djelovanja dovršila je svoje zadaće.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b="1" dirty="0">
                <a:latin typeface="Aptos" panose="020B0004020202020204" pitchFamily="34" charset="0"/>
              </a:rPr>
              <a:t>Završetkom razminiranja nastupile su nove okolnosti </a:t>
            </a:r>
            <a:r>
              <a:rPr lang="hr-HR" sz="2800" dirty="0">
                <a:latin typeface="Aptos" panose="020B0004020202020204" pitchFamily="34" charset="0"/>
              </a:rPr>
              <a:t>koje zahtijevaju prilagodbu zakonodavnog okvira i odgovarajuću zaštitu osoba koje su dale poseban doprinos uklanjanju minske opasnosti.</a:t>
            </a: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dirty="0">
                <a:latin typeface="Aptos" panose="020B0004020202020204" pitchFamily="34" charset="0"/>
              </a:rPr>
              <a:t>S ciljem dodatnog jačanja prava i socijalne sigurnosti osoba zaposlenih na poslovima razminiranja, koji su svojim radom i osobnom hrabrošću omogućili ostvarenje tog nacionalnog cilja, </a:t>
            </a:r>
            <a:r>
              <a:rPr lang="hr-HR" sz="2800" b="1" dirty="0">
                <a:latin typeface="Aptos" panose="020B0004020202020204" pitchFamily="34" charset="0"/>
              </a:rPr>
              <a:t>predlaže se dopuna Zakona</a:t>
            </a:r>
            <a:r>
              <a:rPr lang="hr-HR" sz="2800" dirty="0">
                <a:latin typeface="Aptos" panose="020B0004020202020204" pitchFamily="34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hr-HR" sz="3200" dirty="0">
              <a:latin typeface="Aptos" panose="020B0004020202020204" pitchFamily="34" charset="0"/>
            </a:endParaRPr>
          </a:p>
          <a:p>
            <a:pPr marL="1485900" lvl="2" indent="-571500">
              <a:buFont typeface="Wingdings" panose="05000000000000000000" pitchFamily="2" charset="2"/>
              <a:buChar char="Ø"/>
            </a:pP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3410348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F4B40-2FE0-A71F-4560-F5237A03B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1F0B574-74BA-A1BD-EBDA-686B2DD91B2D}"/>
              </a:ext>
            </a:extLst>
          </p:cNvPr>
          <p:cNvGrpSpPr/>
          <p:nvPr/>
        </p:nvGrpSpPr>
        <p:grpSpPr>
          <a:xfrm>
            <a:off x="-2241218" y="7396"/>
            <a:ext cx="5374881" cy="10315575"/>
            <a:chOff x="0" y="0"/>
            <a:chExt cx="7166509" cy="13754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4DA9E76-8D79-8BE8-A124-39601ED737C4}"/>
                </a:ext>
              </a:extLst>
            </p:cNvPr>
            <p:cNvSpPr/>
            <p:nvPr/>
          </p:nvSpPr>
          <p:spPr>
            <a:xfrm flipH="1">
              <a:off x="0" y="4350261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7166509" y="0"/>
                  </a:moveTo>
                  <a:lnTo>
                    <a:pt x="0" y="0"/>
                  </a:lnTo>
                  <a:lnTo>
                    <a:pt x="0" y="9403839"/>
                  </a:lnTo>
                  <a:lnTo>
                    <a:pt x="7166509" y="9403839"/>
                  </a:lnTo>
                  <a:lnTo>
                    <a:pt x="716650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A56AD18-614C-A616-92A1-FB9CD6FD592C}"/>
                </a:ext>
              </a:extLst>
            </p:cNvPr>
            <p:cNvSpPr/>
            <p:nvPr/>
          </p:nvSpPr>
          <p:spPr>
            <a:xfrm flipV="1">
              <a:off x="0" y="0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0" y="9403839"/>
                  </a:moveTo>
                  <a:lnTo>
                    <a:pt x="7166509" y="9403839"/>
                  </a:lnTo>
                  <a:lnTo>
                    <a:pt x="7166509" y="0"/>
                  </a:lnTo>
                  <a:lnTo>
                    <a:pt x="0" y="0"/>
                  </a:lnTo>
                  <a:lnTo>
                    <a:pt x="0" y="940383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503AE04B-4918-839D-8651-D4EDF25CA242}"/>
              </a:ext>
            </a:extLst>
          </p:cNvPr>
          <p:cNvSpPr/>
          <p:nvPr/>
        </p:nvSpPr>
        <p:spPr>
          <a:xfrm>
            <a:off x="16721784" y="6210528"/>
            <a:ext cx="1075032" cy="3047772"/>
          </a:xfrm>
          <a:custGeom>
            <a:avLst/>
            <a:gdLst/>
            <a:ahLst/>
            <a:cxnLst/>
            <a:rect l="l" t="t" r="r" b="b"/>
            <a:pathLst>
              <a:path w="1075032" h="3047772">
                <a:moveTo>
                  <a:pt x="0" y="0"/>
                </a:moveTo>
                <a:lnTo>
                  <a:pt x="1075032" y="0"/>
                </a:lnTo>
                <a:lnTo>
                  <a:pt x="1075032" y="3047772"/>
                </a:lnTo>
                <a:lnTo>
                  <a:pt x="0" y="3047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EF66FFB-BD28-6A7B-82CA-2FDFE72BF31C}"/>
              </a:ext>
            </a:extLst>
          </p:cNvPr>
          <p:cNvSpPr/>
          <p:nvPr/>
        </p:nvSpPr>
        <p:spPr>
          <a:xfrm>
            <a:off x="13359444" y="327770"/>
            <a:ext cx="3899856" cy="700930"/>
          </a:xfrm>
          <a:custGeom>
            <a:avLst/>
            <a:gdLst/>
            <a:ahLst/>
            <a:cxnLst/>
            <a:rect l="l" t="t" r="r" b="b"/>
            <a:pathLst>
              <a:path w="3899856" h="700930">
                <a:moveTo>
                  <a:pt x="0" y="0"/>
                </a:moveTo>
                <a:lnTo>
                  <a:pt x="3899856" y="0"/>
                </a:lnTo>
                <a:lnTo>
                  <a:pt x="3899856" y="700930"/>
                </a:lnTo>
                <a:lnTo>
                  <a:pt x="0" y="700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37A7AC5-5750-0929-6AA4-968C4E816C9D}"/>
              </a:ext>
            </a:extLst>
          </p:cNvPr>
          <p:cNvSpPr txBox="1"/>
          <p:nvPr/>
        </p:nvSpPr>
        <p:spPr>
          <a:xfrm>
            <a:off x="3880807" y="1257300"/>
            <a:ext cx="12840977" cy="9294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ctr"/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Razlozi za dopunu Zakona</a:t>
            </a: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b="1" dirty="0">
                <a:latin typeface="Aptos" panose="020B0004020202020204" pitchFamily="34" charset="0"/>
              </a:rPr>
              <a:t>22 pirotehničara i s njima izjednačene osobe, </a:t>
            </a:r>
            <a:r>
              <a:rPr lang="hr-HR" sz="2800" dirty="0">
                <a:latin typeface="Aptos" panose="020B0004020202020204" pitchFamily="34" charset="0"/>
              </a:rPr>
              <a:t>odnosno voditelja radilišta koji su neposredno obavljali poslove rukovođenja radilištima i pomoćnih djelatnika koji su neposredno obavljali pomoćne poslove na razminiranju, </a:t>
            </a:r>
            <a:r>
              <a:rPr lang="hr-HR" sz="2800" b="1" dirty="0">
                <a:latin typeface="Aptos" panose="020B0004020202020204" pitchFamily="34" charset="0"/>
              </a:rPr>
              <a:t>koje su poslove razminiranja obavljale kod privatnih poslodavaca (trgovačka društva i obrti)</a:t>
            </a:r>
            <a:r>
              <a:rPr lang="hr-HR" sz="2800" dirty="0">
                <a:latin typeface="Aptos" panose="020B0004020202020204" pitchFamily="34" charset="0"/>
              </a:rPr>
              <a:t>, a kojima je tijekom 2025. i 2026. godine prestao radni odnos zbog završetka poslova razminiranja</a:t>
            </a: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b="1" dirty="0">
                <a:latin typeface="Aptos" panose="020B0004020202020204" pitchFamily="34" charset="0"/>
              </a:rPr>
              <a:t>nemaju provedenih 8 godina u poslovima razminiranja </a:t>
            </a:r>
          </a:p>
          <a:p>
            <a:pPr algn="just"/>
            <a:endParaRPr lang="hr-HR" sz="2800" b="1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b="1" dirty="0">
                <a:latin typeface="Aptos" panose="020B0004020202020204" pitchFamily="34" charset="0"/>
              </a:rPr>
              <a:t>neće biti u mogućnosti </a:t>
            </a:r>
            <a:r>
              <a:rPr lang="hr-HR" sz="2800" dirty="0">
                <a:latin typeface="Aptos" panose="020B0004020202020204" pitchFamily="34" charset="0"/>
              </a:rPr>
              <a:t>ostvariti pravo na starosnu mirovinu prema Zakonu.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hr-HR" sz="2800" b="1" dirty="0">
                <a:latin typeface="Aptos" panose="020B0004020202020204" pitchFamily="34" charset="0"/>
              </a:rPr>
              <a:t>Riječ je o ograničenom broju osoba </a:t>
            </a:r>
            <a:r>
              <a:rPr lang="hr-HR" sz="2800" dirty="0">
                <a:latin typeface="Aptos" panose="020B0004020202020204" pitchFamily="34" charset="0"/>
              </a:rPr>
              <a:t>koje su svojim radom dale doprinos ostvarenju nacionalnog cilja, a pogođene  su gašenjem djelatnosti razminiranja.</a:t>
            </a:r>
          </a:p>
          <a:p>
            <a:pPr algn="just"/>
            <a:endParaRPr lang="hr-HR" sz="3200" dirty="0"/>
          </a:p>
          <a:p>
            <a:pPr marL="1485900" lvl="2" indent="-571500">
              <a:buFont typeface="Wingdings" panose="05000000000000000000" pitchFamily="2" charset="2"/>
              <a:buChar char="Ø"/>
            </a:pP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61225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8A36E-F97D-729E-3B92-F15287F2A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632D69B-8BC0-11CF-526C-956C3B218C24}"/>
              </a:ext>
            </a:extLst>
          </p:cNvPr>
          <p:cNvGrpSpPr/>
          <p:nvPr/>
        </p:nvGrpSpPr>
        <p:grpSpPr>
          <a:xfrm>
            <a:off x="-2241218" y="7396"/>
            <a:ext cx="5374881" cy="10315575"/>
            <a:chOff x="0" y="0"/>
            <a:chExt cx="7166509" cy="13754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24F0ACF-4027-548C-F95B-00B62E9C7E13}"/>
                </a:ext>
              </a:extLst>
            </p:cNvPr>
            <p:cNvSpPr/>
            <p:nvPr/>
          </p:nvSpPr>
          <p:spPr>
            <a:xfrm flipH="1">
              <a:off x="0" y="4350261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7166509" y="0"/>
                  </a:moveTo>
                  <a:lnTo>
                    <a:pt x="0" y="0"/>
                  </a:lnTo>
                  <a:lnTo>
                    <a:pt x="0" y="9403839"/>
                  </a:lnTo>
                  <a:lnTo>
                    <a:pt x="7166509" y="9403839"/>
                  </a:lnTo>
                  <a:lnTo>
                    <a:pt x="716650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CEA52D8-2198-BD3C-76CA-988188174209}"/>
                </a:ext>
              </a:extLst>
            </p:cNvPr>
            <p:cNvSpPr/>
            <p:nvPr/>
          </p:nvSpPr>
          <p:spPr>
            <a:xfrm flipV="1">
              <a:off x="0" y="0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0" y="9403839"/>
                  </a:moveTo>
                  <a:lnTo>
                    <a:pt x="7166509" y="9403839"/>
                  </a:lnTo>
                  <a:lnTo>
                    <a:pt x="7166509" y="0"/>
                  </a:lnTo>
                  <a:lnTo>
                    <a:pt x="0" y="0"/>
                  </a:lnTo>
                  <a:lnTo>
                    <a:pt x="0" y="940383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13C223C7-2CEF-9047-12A4-E64B72CD7201}"/>
              </a:ext>
            </a:extLst>
          </p:cNvPr>
          <p:cNvSpPr/>
          <p:nvPr/>
        </p:nvSpPr>
        <p:spPr>
          <a:xfrm>
            <a:off x="16721784" y="6210528"/>
            <a:ext cx="1075032" cy="3047772"/>
          </a:xfrm>
          <a:custGeom>
            <a:avLst/>
            <a:gdLst/>
            <a:ahLst/>
            <a:cxnLst/>
            <a:rect l="l" t="t" r="r" b="b"/>
            <a:pathLst>
              <a:path w="1075032" h="3047772">
                <a:moveTo>
                  <a:pt x="0" y="0"/>
                </a:moveTo>
                <a:lnTo>
                  <a:pt x="1075032" y="0"/>
                </a:lnTo>
                <a:lnTo>
                  <a:pt x="1075032" y="3047772"/>
                </a:lnTo>
                <a:lnTo>
                  <a:pt x="0" y="3047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3E9C6AB-A690-1D49-64F9-9C6CAF7F31CB}"/>
              </a:ext>
            </a:extLst>
          </p:cNvPr>
          <p:cNvSpPr/>
          <p:nvPr/>
        </p:nvSpPr>
        <p:spPr>
          <a:xfrm>
            <a:off x="13359444" y="327770"/>
            <a:ext cx="3899856" cy="700930"/>
          </a:xfrm>
          <a:custGeom>
            <a:avLst/>
            <a:gdLst/>
            <a:ahLst/>
            <a:cxnLst/>
            <a:rect l="l" t="t" r="r" b="b"/>
            <a:pathLst>
              <a:path w="3899856" h="700930">
                <a:moveTo>
                  <a:pt x="0" y="0"/>
                </a:moveTo>
                <a:lnTo>
                  <a:pt x="3899856" y="0"/>
                </a:lnTo>
                <a:lnTo>
                  <a:pt x="3899856" y="700930"/>
                </a:lnTo>
                <a:lnTo>
                  <a:pt x="0" y="700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0A951A4-5F8D-085F-84BC-2702C5E6EB8C}"/>
              </a:ext>
            </a:extLst>
          </p:cNvPr>
          <p:cNvSpPr txBox="1"/>
          <p:nvPr/>
        </p:nvSpPr>
        <p:spPr>
          <a:xfrm>
            <a:off x="3880807" y="1257300"/>
            <a:ext cx="12840977" cy="7940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ctr"/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Prijedlog dopune </a:t>
            </a:r>
          </a:p>
          <a:p>
            <a:pPr algn="just"/>
            <a:endParaRPr lang="hr-HR" sz="2800" b="1" dirty="0">
              <a:latin typeface="Aptos" panose="020B0004020202020204" pitchFamily="34" charset="0"/>
            </a:endParaRP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hr-HR" sz="2800" b="1" dirty="0">
                <a:latin typeface="Aptos" panose="020B0004020202020204" pitchFamily="34" charset="0"/>
              </a:rPr>
              <a:t>omogućiti ostvarivanje prava na starosnu mirovinu </a:t>
            </a:r>
            <a:r>
              <a:rPr lang="hr-HR" sz="2800" dirty="0">
                <a:latin typeface="Aptos" panose="020B0004020202020204" pitchFamily="34" charset="0"/>
              </a:rPr>
              <a:t>zaposlenicima kojima je tijekom 2025. i 2026. radni odnos </a:t>
            </a:r>
            <a:r>
              <a:rPr lang="hr-HR" sz="2800" b="1" dirty="0">
                <a:latin typeface="Aptos" panose="020B0004020202020204" pitchFamily="34" charset="0"/>
              </a:rPr>
              <a:t>kod privatnih poslodavaca </a:t>
            </a:r>
            <a:r>
              <a:rPr lang="hr-HR" sz="2800" dirty="0">
                <a:latin typeface="Aptos" panose="020B0004020202020204" pitchFamily="34" charset="0"/>
              </a:rPr>
              <a:t>prestao zbog dovršetka poslova razminiranja minski sumnjivih područja Republike Hrvatske i prestanka potrebe za obavljanjem tih poslova i to:</a:t>
            </a:r>
          </a:p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marL="1028700" lvl="1" indent="-571500" algn="just">
              <a:buFont typeface="Wingdings" panose="05000000000000000000" pitchFamily="2" charset="2"/>
              <a:buChar char="Ø"/>
            </a:pPr>
            <a:r>
              <a:rPr lang="hr-HR" sz="2800" b="1" dirty="0">
                <a:latin typeface="Aptos" panose="020B0004020202020204" pitchFamily="34" charset="0"/>
              </a:rPr>
              <a:t>bez obzira na godine starosti </a:t>
            </a:r>
            <a:r>
              <a:rPr lang="hr-HR" sz="2800" dirty="0">
                <a:latin typeface="Aptos" panose="020B0004020202020204" pitchFamily="34" charset="0"/>
              </a:rPr>
              <a:t>ako imaju navršenih </a:t>
            </a:r>
            <a:r>
              <a:rPr lang="hr-HR" sz="2800" b="1" dirty="0">
                <a:latin typeface="Aptos" panose="020B0004020202020204" pitchFamily="34" charset="0"/>
              </a:rPr>
              <a:t>30 godina </a:t>
            </a:r>
            <a:r>
              <a:rPr lang="hr-HR" sz="2800" dirty="0">
                <a:latin typeface="Aptos" panose="020B0004020202020204" pitchFamily="34" charset="0"/>
              </a:rPr>
              <a:t>mirovinskog staža, od čega </a:t>
            </a:r>
            <a:r>
              <a:rPr lang="hr-HR" sz="2800" b="1" dirty="0">
                <a:latin typeface="Aptos" panose="020B0004020202020204" pitchFamily="34" charset="0"/>
              </a:rPr>
              <a:t>najmanje 2 godine </a:t>
            </a:r>
            <a:r>
              <a:rPr lang="hr-HR" sz="2800" dirty="0">
                <a:latin typeface="Aptos" panose="020B0004020202020204" pitchFamily="34" charset="0"/>
              </a:rPr>
              <a:t>mora biti provedeno na poslovima razminiranja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hr-HR" sz="2800" dirty="0">
              <a:latin typeface="Aptos" panose="020B0004020202020204" pitchFamily="34" charset="0"/>
            </a:endParaRPr>
          </a:p>
          <a:p>
            <a:pPr algn="just"/>
            <a:r>
              <a:rPr lang="hr-HR" sz="2800" b="1" dirty="0">
                <a:latin typeface="Aptos" panose="020B0004020202020204" pitchFamily="34" charset="0"/>
              </a:rPr>
              <a:t>      Projekcije fiskalnih učinaka:</a:t>
            </a: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hr-HR" sz="2800" dirty="0">
                <a:latin typeface="Aptos" panose="020B0004020202020204" pitchFamily="34" charset="0"/>
              </a:rPr>
              <a:t>11.000,00 eura u 2027. godini</a:t>
            </a: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r>
              <a:rPr lang="hr-HR" sz="2800" dirty="0">
                <a:latin typeface="Aptos" panose="020B0004020202020204" pitchFamily="34" charset="0"/>
              </a:rPr>
              <a:t>12.600,00 eura u 2028. godini. </a:t>
            </a: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hr-HR" sz="2800" dirty="0">
              <a:latin typeface="Aptos" panose="020B0004020202020204" pitchFamily="34" charset="0"/>
            </a:endParaRPr>
          </a:p>
          <a:p>
            <a:pPr lvl="1" algn="just"/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355947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9E207-23E7-A2ED-28BC-F07781DD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E85D741-D91F-2E6B-6356-72CFFA4DF054}"/>
              </a:ext>
            </a:extLst>
          </p:cNvPr>
          <p:cNvGrpSpPr/>
          <p:nvPr/>
        </p:nvGrpSpPr>
        <p:grpSpPr>
          <a:xfrm>
            <a:off x="-2241218" y="7396"/>
            <a:ext cx="5374881" cy="10315575"/>
            <a:chOff x="0" y="0"/>
            <a:chExt cx="7166509" cy="137541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041F76-3AAC-77B5-BAB5-2BE98D50C258}"/>
                </a:ext>
              </a:extLst>
            </p:cNvPr>
            <p:cNvSpPr/>
            <p:nvPr/>
          </p:nvSpPr>
          <p:spPr>
            <a:xfrm flipH="1">
              <a:off x="0" y="4350261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7166509" y="0"/>
                  </a:moveTo>
                  <a:lnTo>
                    <a:pt x="0" y="0"/>
                  </a:lnTo>
                  <a:lnTo>
                    <a:pt x="0" y="9403839"/>
                  </a:lnTo>
                  <a:lnTo>
                    <a:pt x="7166509" y="9403839"/>
                  </a:lnTo>
                  <a:lnTo>
                    <a:pt x="716650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AA5A650-E247-D258-5287-33A4685713EE}"/>
                </a:ext>
              </a:extLst>
            </p:cNvPr>
            <p:cNvSpPr/>
            <p:nvPr/>
          </p:nvSpPr>
          <p:spPr>
            <a:xfrm flipV="1">
              <a:off x="0" y="0"/>
              <a:ext cx="7166509" cy="9403839"/>
            </a:xfrm>
            <a:custGeom>
              <a:avLst/>
              <a:gdLst/>
              <a:ahLst/>
              <a:cxnLst/>
              <a:rect l="l" t="t" r="r" b="b"/>
              <a:pathLst>
                <a:path w="7166509" h="9403839">
                  <a:moveTo>
                    <a:pt x="0" y="9403839"/>
                  </a:moveTo>
                  <a:lnTo>
                    <a:pt x="7166509" y="9403839"/>
                  </a:lnTo>
                  <a:lnTo>
                    <a:pt x="7166509" y="0"/>
                  </a:lnTo>
                  <a:lnTo>
                    <a:pt x="0" y="0"/>
                  </a:lnTo>
                  <a:lnTo>
                    <a:pt x="0" y="9403839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hr-HR" dirty="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BE729DC3-6B20-C246-1117-B86B18881831}"/>
              </a:ext>
            </a:extLst>
          </p:cNvPr>
          <p:cNvSpPr/>
          <p:nvPr/>
        </p:nvSpPr>
        <p:spPr>
          <a:xfrm>
            <a:off x="16721784" y="6210528"/>
            <a:ext cx="1075032" cy="3047772"/>
          </a:xfrm>
          <a:custGeom>
            <a:avLst/>
            <a:gdLst/>
            <a:ahLst/>
            <a:cxnLst/>
            <a:rect l="l" t="t" r="r" b="b"/>
            <a:pathLst>
              <a:path w="1075032" h="3047772">
                <a:moveTo>
                  <a:pt x="0" y="0"/>
                </a:moveTo>
                <a:lnTo>
                  <a:pt x="1075032" y="0"/>
                </a:lnTo>
                <a:lnTo>
                  <a:pt x="1075032" y="3047772"/>
                </a:lnTo>
                <a:lnTo>
                  <a:pt x="0" y="3047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51370C1-91D5-235A-E727-385E19B9AEB8}"/>
              </a:ext>
            </a:extLst>
          </p:cNvPr>
          <p:cNvSpPr/>
          <p:nvPr/>
        </p:nvSpPr>
        <p:spPr>
          <a:xfrm>
            <a:off x="13359444" y="327770"/>
            <a:ext cx="3899856" cy="700930"/>
          </a:xfrm>
          <a:custGeom>
            <a:avLst/>
            <a:gdLst/>
            <a:ahLst/>
            <a:cxnLst/>
            <a:rect l="l" t="t" r="r" b="b"/>
            <a:pathLst>
              <a:path w="3899856" h="700930">
                <a:moveTo>
                  <a:pt x="0" y="0"/>
                </a:moveTo>
                <a:lnTo>
                  <a:pt x="3899856" y="0"/>
                </a:lnTo>
                <a:lnTo>
                  <a:pt x="3899856" y="700930"/>
                </a:lnTo>
                <a:lnTo>
                  <a:pt x="0" y="7009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BB837DC-CD95-BF4B-DEA5-D3CC6B41A79F}"/>
              </a:ext>
            </a:extLst>
          </p:cNvPr>
          <p:cNvSpPr txBox="1"/>
          <p:nvPr/>
        </p:nvSpPr>
        <p:spPr>
          <a:xfrm>
            <a:off x="3880807" y="1257300"/>
            <a:ext cx="12840977" cy="7940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hr-HR" sz="2800" dirty="0">
              <a:latin typeface="Aptos" panose="020B0004020202020204" pitchFamily="34" charset="0"/>
            </a:endParaRPr>
          </a:p>
          <a:p>
            <a:pPr algn="ctr"/>
            <a:r>
              <a:rPr lang="hr-H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Ciljevi</a:t>
            </a:r>
          </a:p>
          <a:p>
            <a:pPr algn="just"/>
            <a:endParaRPr lang="hr-HR" sz="2800" b="1" dirty="0">
              <a:latin typeface="Aptos" panose="020B0004020202020204" pitchFamily="34" charset="0"/>
            </a:endParaRPr>
          </a:p>
          <a:p>
            <a:pPr algn="just"/>
            <a:endParaRPr lang="hr-HR" sz="2800" b="1" dirty="0">
              <a:latin typeface="Aptos" panose="020B0004020202020204" pitchFamily="34" charset="0"/>
            </a:endParaRPr>
          </a:p>
          <a:p>
            <a:pPr algn="just"/>
            <a:endParaRPr lang="hr-HR" sz="2800" b="1" dirty="0">
              <a:latin typeface="Aptos" panose="020B0004020202020204" pitchFamily="34" charset="0"/>
            </a:endParaRPr>
          </a:p>
          <a:p>
            <a:pPr algn="just"/>
            <a:endParaRPr lang="hr-HR" sz="2800" b="1" dirty="0">
              <a:latin typeface="Aptos" panose="020B00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hr-HR" sz="2800" dirty="0">
                <a:latin typeface="Aptos" panose="020B0004020202020204" pitchFamily="34" charset="0"/>
              </a:rPr>
              <a:t>osiguranje posebne skrbi i zaštite ove iznimno osjetljive kategorije zaposlenika, koji nakon završetka razminiranja ostaju bez mogućnosti nastavka rada i daljnjeg stjecanja propisanog staža na </a:t>
            </a:r>
            <a:r>
              <a:rPr lang="hr-HR" sz="2800">
                <a:latin typeface="Aptos" panose="020B0004020202020204" pitchFamily="34" charset="0"/>
              </a:rPr>
              <a:t>poslovima razminiranja isključivo </a:t>
            </a:r>
            <a:r>
              <a:rPr lang="hr-HR" sz="2800" dirty="0">
                <a:latin typeface="Aptos" panose="020B0004020202020204" pitchFamily="34" charset="0"/>
              </a:rPr>
              <a:t>zato što je djelatnost razminiranja u Republici Hrvatskoj prestala postojati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hr-HR" sz="2800" dirty="0">
              <a:latin typeface="Aptos" panose="020B00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hr-HR" sz="2800" dirty="0">
                <a:latin typeface="Aptos" panose="020B0004020202020204" pitchFamily="34" charset="0"/>
              </a:rPr>
              <a:t>ublažavanje socijalnih posljedica nastalih zbog prestanka potrebe za određenom kategorijom poslova nakon završetka procesa razminiranja.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hr-HR" sz="2800" dirty="0">
              <a:latin typeface="Aptos" panose="020B00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endParaRPr lang="hr-HR" sz="2800" dirty="0">
              <a:latin typeface="Aptos" panose="020B0004020202020204" pitchFamily="34" charset="0"/>
            </a:endParaRPr>
          </a:p>
          <a:p>
            <a:pPr marL="1485900" lvl="2" indent="-571500">
              <a:buFont typeface="Wingdings" panose="05000000000000000000" pitchFamily="2" charset="2"/>
              <a:buChar char="Ø"/>
            </a:pP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3881410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2941694" y="3262696"/>
            <a:ext cx="5374881" cy="7052879"/>
          </a:xfrm>
          <a:custGeom>
            <a:avLst/>
            <a:gdLst/>
            <a:ahLst/>
            <a:cxnLst/>
            <a:rect l="l" t="t" r="r" b="b"/>
            <a:pathLst>
              <a:path w="5374881" h="7052879">
                <a:moveTo>
                  <a:pt x="5374881" y="0"/>
                </a:moveTo>
                <a:lnTo>
                  <a:pt x="0" y="0"/>
                </a:lnTo>
                <a:lnTo>
                  <a:pt x="0" y="7052879"/>
                </a:lnTo>
                <a:lnTo>
                  <a:pt x="5374881" y="7052879"/>
                </a:lnTo>
                <a:lnTo>
                  <a:pt x="53748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r-HR" dirty="0"/>
          </a:p>
        </p:txBody>
      </p:sp>
      <p:sp>
        <p:nvSpPr>
          <p:cNvPr id="3" name="Freeform 3"/>
          <p:cNvSpPr/>
          <p:nvPr/>
        </p:nvSpPr>
        <p:spPr>
          <a:xfrm flipV="1">
            <a:off x="0" y="0"/>
            <a:ext cx="5374881" cy="7052879"/>
          </a:xfrm>
          <a:custGeom>
            <a:avLst/>
            <a:gdLst/>
            <a:ahLst/>
            <a:cxnLst/>
            <a:rect l="l" t="t" r="r" b="b"/>
            <a:pathLst>
              <a:path w="5374881" h="7052879">
                <a:moveTo>
                  <a:pt x="0" y="7052879"/>
                </a:moveTo>
                <a:lnTo>
                  <a:pt x="5374881" y="7052879"/>
                </a:lnTo>
                <a:lnTo>
                  <a:pt x="5374881" y="0"/>
                </a:lnTo>
                <a:lnTo>
                  <a:pt x="0" y="0"/>
                </a:lnTo>
                <a:lnTo>
                  <a:pt x="0" y="705287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hr-HR" dirty="0"/>
          </a:p>
        </p:txBody>
      </p:sp>
      <p:sp>
        <p:nvSpPr>
          <p:cNvPr id="4" name="TextBox 4"/>
          <p:cNvSpPr txBox="1"/>
          <p:nvPr/>
        </p:nvSpPr>
        <p:spPr>
          <a:xfrm>
            <a:off x="5133090" y="4020775"/>
            <a:ext cx="8021820" cy="212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5"/>
              </a:lnSpc>
            </a:pPr>
            <a:r>
              <a:rPr lang="en-US" sz="6096" b="1" dirty="0">
                <a:solidFill>
                  <a:srgbClr val="055C9D"/>
                </a:solidFill>
                <a:latin typeface="Aptos" panose="020B0004020202020204" pitchFamily="34" charset="0"/>
                <a:ea typeface="Atkinson Hyperlegible Bold"/>
                <a:cs typeface="Atkinson Hyperlegible Bold"/>
                <a:sym typeface="Atkinson Hyperlegible Bold"/>
              </a:rPr>
              <a:t>HVALA</a:t>
            </a:r>
          </a:p>
          <a:p>
            <a:pPr algn="ctr">
              <a:lnSpc>
                <a:spcPts val="8535"/>
              </a:lnSpc>
            </a:pPr>
            <a:r>
              <a:rPr lang="en-US" sz="6096" b="1" dirty="0">
                <a:solidFill>
                  <a:srgbClr val="055C9D"/>
                </a:solidFill>
                <a:latin typeface="Aptos" panose="020B0004020202020204" pitchFamily="34" charset="0"/>
                <a:ea typeface="Atkinson Hyperlegible Bold"/>
                <a:cs typeface="Atkinson Hyperlegible Bold"/>
                <a:sym typeface="Atkinson Hyperlegible Bold"/>
              </a:rPr>
              <a:t>NA PAŽNJI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548</Words>
  <Application>Microsoft Office PowerPoint</Application>
  <PresentationFormat>Prilagođeno</PresentationFormat>
  <Paragraphs>75</Paragraphs>
  <Slides>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4" baseType="lpstr">
      <vt:lpstr>Arial</vt:lpstr>
      <vt:lpstr>Wingdings</vt:lpstr>
      <vt:lpstr>Aptos</vt:lpstr>
      <vt:lpstr>Fira sans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14. siječnja 2025.</dc:title>
  <dc:creator>Arijana Conjar</dc:creator>
  <cp:lastModifiedBy>Nataša Smolić Ročak</cp:lastModifiedBy>
  <cp:revision>17</cp:revision>
  <dcterms:created xsi:type="dcterms:W3CDTF">2006-08-16T00:00:00Z</dcterms:created>
  <dcterms:modified xsi:type="dcterms:W3CDTF">2026-08-18T06:24:21Z</dcterms:modified>
  <dc:identifier>DAGcESy7Uf4</dc:identifier>
</cp:coreProperties>
</file>